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2004000" cy="39319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BE3"/>
    <a:srgbClr val="B50B07"/>
    <a:srgbClr val="940906"/>
    <a:srgbClr val="4A148C"/>
    <a:srgbClr val="263238"/>
    <a:srgbClr val="006A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>
        <p:scale>
          <a:sx n="33" d="100"/>
          <a:sy n="33" d="100"/>
        </p:scale>
        <p:origin x="36" y="-3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0300" y="6434881"/>
            <a:ext cx="27203400" cy="13688907"/>
          </a:xfrm>
        </p:spPr>
        <p:txBody>
          <a:bodyPr anchor="b"/>
          <a:lstStyle>
            <a:lvl1pPr algn="ctr">
              <a:defRPr sz="21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0" y="20651685"/>
            <a:ext cx="24003000" cy="9493035"/>
          </a:xfrm>
        </p:spPr>
        <p:txBody>
          <a:bodyPr/>
          <a:lstStyle>
            <a:lvl1pPr marL="0" indent="0" algn="ctr">
              <a:buNone/>
              <a:defRPr sz="8400"/>
            </a:lvl1pPr>
            <a:lvl2pPr marL="1600200" indent="0" algn="ctr">
              <a:buNone/>
              <a:defRPr sz="7000"/>
            </a:lvl2pPr>
            <a:lvl3pPr marL="3200400" indent="0" algn="ctr">
              <a:buNone/>
              <a:defRPr sz="6300"/>
            </a:lvl3pPr>
            <a:lvl4pPr marL="4800600" indent="0" algn="ctr">
              <a:buNone/>
              <a:defRPr sz="5600"/>
            </a:lvl4pPr>
            <a:lvl5pPr marL="6400800" indent="0" algn="ctr">
              <a:buNone/>
              <a:defRPr sz="5600"/>
            </a:lvl5pPr>
            <a:lvl6pPr marL="8001000" indent="0" algn="ctr">
              <a:buNone/>
              <a:defRPr sz="5600"/>
            </a:lvl6pPr>
            <a:lvl7pPr marL="9601200" indent="0" algn="ctr">
              <a:buNone/>
              <a:defRPr sz="5600"/>
            </a:lvl7pPr>
            <a:lvl8pPr marL="11201400" indent="0" algn="ctr">
              <a:buNone/>
              <a:defRPr sz="5600"/>
            </a:lvl8pPr>
            <a:lvl9pPr marL="12801600" indent="0" algn="ctr">
              <a:buNone/>
              <a:defRPr sz="5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88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31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2864" y="2093383"/>
            <a:ext cx="6900863" cy="333212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7" y="2093383"/>
            <a:ext cx="20302538" cy="333212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4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3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608" y="9802507"/>
            <a:ext cx="27603450" cy="16355692"/>
          </a:xfrm>
        </p:spPr>
        <p:txBody>
          <a:bodyPr anchor="b"/>
          <a:lstStyle>
            <a:lvl1pPr>
              <a:defRPr sz="21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608" y="26312930"/>
            <a:ext cx="27603450" cy="8601072"/>
          </a:xfrm>
        </p:spPr>
        <p:txBody>
          <a:bodyPr/>
          <a:lstStyle>
            <a:lvl1pPr marL="0" indent="0">
              <a:buNone/>
              <a:defRPr sz="8400">
                <a:solidFill>
                  <a:schemeClr val="tx1"/>
                </a:solidFill>
              </a:defRPr>
            </a:lvl1pPr>
            <a:lvl2pPr marL="1600200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2pPr>
            <a:lvl3pPr marL="320040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3pPr>
            <a:lvl4pPr marL="48006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4pPr>
            <a:lvl5pPr marL="64008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5pPr>
            <a:lvl6pPr marL="80010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6pPr>
            <a:lvl7pPr marL="96012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7pPr>
            <a:lvl8pPr marL="112014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8pPr>
            <a:lvl9pPr marL="128016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70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75" y="10466917"/>
            <a:ext cx="13601700" cy="249476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2025" y="10466917"/>
            <a:ext cx="13601700" cy="249476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34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3" y="2093392"/>
            <a:ext cx="27603450" cy="7599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447" y="9638668"/>
            <a:ext cx="13539190" cy="4723762"/>
          </a:xfrm>
        </p:spPr>
        <p:txBody>
          <a:bodyPr anchor="b"/>
          <a:lstStyle>
            <a:lvl1pPr marL="0" indent="0">
              <a:buNone/>
              <a:defRPr sz="8400" b="1"/>
            </a:lvl1pPr>
            <a:lvl2pPr marL="1600200" indent="0">
              <a:buNone/>
              <a:defRPr sz="7000" b="1"/>
            </a:lvl2pPr>
            <a:lvl3pPr marL="3200400" indent="0">
              <a:buNone/>
              <a:defRPr sz="6300" b="1"/>
            </a:lvl3pPr>
            <a:lvl4pPr marL="4800600" indent="0">
              <a:buNone/>
              <a:defRPr sz="5600" b="1"/>
            </a:lvl4pPr>
            <a:lvl5pPr marL="6400800" indent="0">
              <a:buNone/>
              <a:defRPr sz="5600" b="1"/>
            </a:lvl5pPr>
            <a:lvl6pPr marL="8001000" indent="0">
              <a:buNone/>
              <a:defRPr sz="5600" b="1"/>
            </a:lvl6pPr>
            <a:lvl7pPr marL="9601200" indent="0">
              <a:buNone/>
              <a:defRPr sz="5600" b="1"/>
            </a:lvl7pPr>
            <a:lvl8pPr marL="11201400" indent="0">
              <a:buNone/>
              <a:defRPr sz="5600" b="1"/>
            </a:lvl8pPr>
            <a:lvl9pPr marL="12801600" indent="0">
              <a:buNone/>
              <a:defRPr sz="5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447" y="14362430"/>
            <a:ext cx="13539190" cy="211249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2027" y="9638668"/>
            <a:ext cx="13605869" cy="4723762"/>
          </a:xfrm>
        </p:spPr>
        <p:txBody>
          <a:bodyPr anchor="b"/>
          <a:lstStyle>
            <a:lvl1pPr marL="0" indent="0">
              <a:buNone/>
              <a:defRPr sz="8400" b="1"/>
            </a:lvl1pPr>
            <a:lvl2pPr marL="1600200" indent="0">
              <a:buNone/>
              <a:defRPr sz="7000" b="1"/>
            </a:lvl2pPr>
            <a:lvl3pPr marL="3200400" indent="0">
              <a:buNone/>
              <a:defRPr sz="6300" b="1"/>
            </a:lvl3pPr>
            <a:lvl4pPr marL="4800600" indent="0">
              <a:buNone/>
              <a:defRPr sz="5600" b="1"/>
            </a:lvl4pPr>
            <a:lvl5pPr marL="6400800" indent="0">
              <a:buNone/>
              <a:defRPr sz="5600" b="1"/>
            </a:lvl5pPr>
            <a:lvl6pPr marL="8001000" indent="0">
              <a:buNone/>
              <a:defRPr sz="5600" b="1"/>
            </a:lvl6pPr>
            <a:lvl7pPr marL="9601200" indent="0">
              <a:buNone/>
              <a:defRPr sz="5600" b="1"/>
            </a:lvl7pPr>
            <a:lvl8pPr marL="11201400" indent="0">
              <a:buNone/>
              <a:defRPr sz="5600" b="1"/>
            </a:lvl8pPr>
            <a:lvl9pPr marL="12801600" indent="0">
              <a:buNone/>
              <a:defRPr sz="5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2027" y="14362430"/>
            <a:ext cx="13605869" cy="211249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19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0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24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4" y="2621280"/>
            <a:ext cx="10322123" cy="9174480"/>
          </a:xfrm>
        </p:spPr>
        <p:txBody>
          <a:bodyPr anchor="b"/>
          <a:lstStyle>
            <a:lvl1pPr>
              <a:defRPr sz="11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5869" y="5661245"/>
            <a:ext cx="16202025" cy="27942117"/>
          </a:xfrm>
        </p:spPr>
        <p:txBody>
          <a:bodyPr/>
          <a:lstStyle>
            <a:lvl1pPr>
              <a:defRPr sz="11200"/>
            </a:lvl1pPr>
            <a:lvl2pPr>
              <a:defRPr sz="9800"/>
            </a:lvl2pPr>
            <a:lvl3pPr>
              <a:defRPr sz="8400"/>
            </a:lvl3pPr>
            <a:lvl4pPr>
              <a:defRPr sz="7000"/>
            </a:lvl4pPr>
            <a:lvl5pPr>
              <a:defRPr sz="7000"/>
            </a:lvl5pPr>
            <a:lvl6pPr>
              <a:defRPr sz="7000"/>
            </a:lvl6pPr>
            <a:lvl7pPr>
              <a:defRPr sz="7000"/>
            </a:lvl7pPr>
            <a:lvl8pPr>
              <a:defRPr sz="7000"/>
            </a:lvl8pPr>
            <a:lvl9pPr>
              <a:defRPr sz="7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44" y="11795760"/>
            <a:ext cx="10322123" cy="21853105"/>
          </a:xfrm>
        </p:spPr>
        <p:txBody>
          <a:bodyPr/>
          <a:lstStyle>
            <a:lvl1pPr marL="0" indent="0">
              <a:buNone/>
              <a:defRPr sz="5600"/>
            </a:lvl1pPr>
            <a:lvl2pPr marL="1600200" indent="0">
              <a:buNone/>
              <a:defRPr sz="4900"/>
            </a:lvl2pPr>
            <a:lvl3pPr marL="3200400" indent="0">
              <a:buNone/>
              <a:defRPr sz="4200"/>
            </a:lvl3pPr>
            <a:lvl4pPr marL="4800600" indent="0">
              <a:buNone/>
              <a:defRPr sz="3500"/>
            </a:lvl4pPr>
            <a:lvl5pPr marL="6400800" indent="0">
              <a:buNone/>
              <a:defRPr sz="3500"/>
            </a:lvl5pPr>
            <a:lvl6pPr marL="8001000" indent="0">
              <a:buNone/>
              <a:defRPr sz="3500"/>
            </a:lvl6pPr>
            <a:lvl7pPr marL="9601200" indent="0">
              <a:buNone/>
              <a:defRPr sz="3500"/>
            </a:lvl7pPr>
            <a:lvl8pPr marL="11201400" indent="0">
              <a:buNone/>
              <a:defRPr sz="3500"/>
            </a:lvl8pPr>
            <a:lvl9pPr marL="12801600" indent="0">
              <a:buNone/>
              <a:defRPr sz="3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33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4" y="2621280"/>
            <a:ext cx="10322123" cy="9174480"/>
          </a:xfrm>
        </p:spPr>
        <p:txBody>
          <a:bodyPr anchor="b"/>
          <a:lstStyle>
            <a:lvl1pPr>
              <a:defRPr sz="11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5869" y="5661245"/>
            <a:ext cx="16202025" cy="27942117"/>
          </a:xfrm>
        </p:spPr>
        <p:txBody>
          <a:bodyPr anchor="t"/>
          <a:lstStyle>
            <a:lvl1pPr marL="0" indent="0">
              <a:buNone/>
              <a:defRPr sz="11200"/>
            </a:lvl1pPr>
            <a:lvl2pPr marL="1600200" indent="0">
              <a:buNone/>
              <a:defRPr sz="9800"/>
            </a:lvl2pPr>
            <a:lvl3pPr marL="3200400" indent="0">
              <a:buNone/>
              <a:defRPr sz="8400"/>
            </a:lvl3pPr>
            <a:lvl4pPr marL="4800600" indent="0">
              <a:buNone/>
              <a:defRPr sz="7000"/>
            </a:lvl4pPr>
            <a:lvl5pPr marL="6400800" indent="0">
              <a:buNone/>
              <a:defRPr sz="7000"/>
            </a:lvl5pPr>
            <a:lvl6pPr marL="8001000" indent="0">
              <a:buNone/>
              <a:defRPr sz="7000"/>
            </a:lvl6pPr>
            <a:lvl7pPr marL="9601200" indent="0">
              <a:buNone/>
              <a:defRPr sz="7000"/>
            </a:lvl7pPr>
            <a:lvl8pPr marL="11201400" indent="0">
              <a:buNone/>
              <a:defRPr sz="7000"/>
            </a:lvl8pPr>
            <a:lvl9pPr marL="12801600" indent="0">
              <a:buNone/>
              <a:defRPr sz="7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44" y="11795760"/>
            <a:ext cx="10322123" cy="21853105"/>
          </a:xfrm>
        </p:spPr>
        <p:txBody>
          <a:bodyPr/>
          <a:lstStyle>
            <a:lvl1pPr marL="0" indent="0">
              <a:buNone/>
              <a:defRPr sz="5600"/>
            </a:lvl1pPr>
            <a:lvl2pPr marL="1600200" indent="0">
              <a:buNone/>
              <a:defRPr sz="4900"/>
            </a:lvl2pPr>
            <a:lvl3pPr marL="3200400" indent="0">
              <a:buNone/>
              <a:defRPr sz="4200"/>
            </a:lvl3pPr>
            <a:lvl4pPr marL="4800600" indent="0">
              <a:buNone/>
              <a:defRPr sz="3500"/>
            </a:lvl4pPr>
            <a:lvl5pPr marL="6400800" indent="0">
              <a:buNone/>
              <a:defRPr sz="3500"/>
            </a:lvl5pPr>
            <a:lvl6pPr marL="8001000" indent="0">
              <a:buNone/>
              <a:defRPr sz="3500"/>
            </a:lvl6pPr>
            <a:lvl7pPr marL="9601200" indent="0">
              <a:buNone/>
              <a:defRPr sz="3500"/>
            </a:lvl7pPr>
            <a:lvl8pPr marL="11201400" indent="0">
              <a:buNone/>
              <a:defRPr sz="3500"/>
            </a:lvl8pPr>
            <a:lvl9pPr marL="12801600" indent="0">
              <a:buNone/>
              <a:defRPr sz="3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45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75" y="2093392"/>
            <a:ext cx="27603450" cy="7599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75" y="10466917"/>
            <a:ext cx="27603450" cy="24947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275" y="36443082"/>
            <a:ext cx="7200900" cy="2093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0B498-9D4D-4FAD-891F-E57FF8B5A02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1325" y="36443082"/>
            <a:ext cx="10801350" cy="2093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2825" y="36443082"/>
            <a:ext cx="7200900" cy="2093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3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00400" rtl="0" eaLnBrk="1" latinLnBrk="0" hangingPunct="1">
        <a:lnSpc>
          <a:spcPct val="90000"/>
        </a:lnSpc>
        <a:spcBef>
          <a:spcPct val="0"/>
        </a:spcBef>
        <a:buNone/>
        <a:defRPr sz="1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0100" indent="-800100" algn="l" defTabSz="3200400" rtl="0" eaLnBrk="1" latinLnBrk="0" hangingPunct="1">
        <a:lnSpc>
          <a:spcPct val="90000"/>
        </a:lnSpc>
        <a:spcBef>
          <a:spcPts val="3500"/>
        </a:spcBef>
        <a:buFont typeface="Arial" panose="020B0604020202020204" pitchFamily="34" charset="0"/>
        <a:buChar char="•"/>
        <a:defRPr sz="9800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0" indent="-800100" algn="l" defTabSz="3200400" rtl="0" eaLnBrk="1" latinLnBrk="0" hangingPunct="1">
        <a:lnSpc>
          <a:spcPct val="90000"/>
        </a:lnSpc>
        <a:spcBef>
          <a:spcPts val="175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2pPr>
      <a:lvl3pPr marL="4000500" indent="-800100" algn="l" defTabSz="3200400" rtl="0" eaLnBrk="1" latinLnBrk="0" hangingPunct="1">
        <a:lnSpc>
          <a:spcPct val="90000"/>
        </a:lnSpc>
        <a:spcBef>
          <a:spcPts val="1750"/>
        </a:spcBef>
        <a:buFont typeface="Arial" panose="020B0604020202020204" pitchFamily="34" charset="0"/>
        <a:buChar char="•"/>
        <a:defRPr sz="7000" kern="1200">
          <a:solidFill>
            <a:schemeClr val="tx1"/>
          </a:solidFill>
          <a:latin typeface="+mn-lt"/>
          <a:ea typeface="+mn-ea"/>
          <a:cs typeface="+mn-cs"/>
        </a:defRPr>
      </a:lvl3pPr>
      <a:lvl4pPr marL="5600700" indent="-800100" algn="l" defTabSz="3200400" rtl="0" eaLnBrk="1" latinLnBrk="0" hangingPunct="1">
        <a:lnSpc>
          <a:spcPct val="90000"/>
        </a:lnSpc>
        <a:spcBef>
          <a:spcPts val="175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900" indent="-800100" algn="l" defTabSz="3200400" rtl="0" eaLnBrk="1" latinLnBrk="0" hangingPunct="1">
        <a:lnSpc>
          <a:spcPct val="90000"/>
        </a:lnSpc>
        <a:spcBef>
          <a:spcPts val="175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5pPr>
      <a:lvl6pPr marL="8801100" indent="-800100" algn="l" defTabSz="3200400" rtl="0" eaLnBrk="1" latinLnBrk="0" hangingPunct="1">
        <a:lnSpc>
          <a:spcPct val="90000"/>
        </a:lnSpc>
        <a:spcBef>
          <a:spcPts val="175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6pPr>
      <a:lvl7pPr marL="10401300" indent="-800100" algn="l" defTabSz="3200400" rtl="0" eaLnBrk="1" latinLnBrk="0" hangingPunct="1">
        <a:lnSpc>
          <a:spcPct val="90000"/>
        </a:lnSpc>
        <a:spcBef>
          <a:spcPts val="175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0" indent="-800100" algn="l" defTabSz="3200400" rtl="0" eaLnBrk="1" latinLnBrk="0" hangingPunct="1">
        <a:lnSpc>
          <a:spcPct val="90000"/>
        </a:lnSpc>
        <a:spcBef>
          <a:spcPts val="175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8pPr>
      <a:lvl9pPr marL="13601700" indent="-800100" algn="l" defTabSz="3200400" rtl="0" eaLnBrk="1" latinLnBrk="0" hangingPunct="1">
        <a:lnSpc>
          <a:spcPct val="90000"/>
        </a:lnSpc>
        <a:spcBef>
          <a:spcPts val="175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00400" rtl="0" eaLnBrk="1" latinLnBrk="0" hangingPunct="1"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600200" algn="l" defTabSz="3200400" rtl="0" eaLnBrk="1" latinLnBrk="0" hangingPunct="1"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3200400" algn="l" defTabSz="3200400" rtl="0" eaLnBrk="1" latinLnBrk="0" hangingPunct="1">
        <a:defRPr sz="63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algn="l" defTabSz="3200400" rtl="0" eaLnBrk="1" latinLnBrk="0" hangingPunct="1">
        <a:defRPr sz="6300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0" algn="l" defTabSz="3200400" rtl="0" eaLnBrk="1" latinLnBrk="0" hangingPunct="1">
        <a:defRPr sz="6300" kern="1200">
          <a:solidFill>
            <a:schemeClr val="tx1"/>
          </a:solidFill>
          <a:latin typeface="+mn-lt"/>
          <a:ea typeface="+mn-ea"/>
          <a:cs typeface="+mn-cs"/>
        </a:defRPr>
      </a:lvl5pPr>
      <a:lvl6pPr marL="8001000" algn="l" defTabSz="3200400" rtl="0" eaLnBrk="1" latinLnBrk="0" hangingPunct="1">
        <a:defRPr sz="6300" kern="1200">
          <a:solidFill>
            <a:schemeClr val="tx1"/>
          </a:solidFill>
          <a:latin typeface="+mn-lt"/>
          <a:ea typeface="+mn-ea"/>
          <a:cs typeface="+mn-cs"/>
        </a:defRPr>
      </a:lvl6pPr>
      <a:lvl7pPr marL="9601200" algn="l" defTabSz="3200400" rtl="0" eaLnBrk="1" latinLnBrk="0" hangingPunct="1">
        <a:defRPr sz="6300" kern="1200">
          <a:solidFill>
            <a:schemeClr val="tx1"/>
          </a:solidFill>
          <a:latin typeface="+mn-lt"/>
          <a:ea typeface="+mn-ea"/>
          <a:cs typeface="+mn-cs"/>
        </a:defRPr>
      </a:lvl7pPr>
      <a:lvl8pPr marL="11201400" algn="l" defTabSz="3200400" rtl="0" eaLnBrk="1" latinLnBrk="0" hangingPunct="1">
        <a:defRPr sz="6300" kern="1200">
          <a:solidFill>
            <a:schemeClr val="tx1"/>
          </a:solidFill>
          <a:latin typeface="+mn-lt"/>
          <a:ea typeface="+mn-ea"/>
          <a:cs typeface="+mn-cs"/>
        </a:defRPr>
      </a:lvl8pPr>
      <a:lvl9pPr marL="12801600" algn="l" defTabSz="3200400" rtl="0" eaLnBrk="1" latinLnBrk="0" hangingPunct="1">
        <a:defRPr sz="6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D074D9C-0647-4697-8C43-9C38EB7E0278}"/>
              </a:ext>
            </a:extLst>
          </p:cNvPr>
          <p:cNvSpPr/>
          <p:nvPr/>
        </p:nvSpPr>
        <p:spPr>
          <a:xfrm>
            <a:off x="0" y="37639649"/>
            <a:ext cx="32004000" cy="1679551"/>
          </a:xfrm>
          <a:prstGeom prst="rect">
            <a:avLst/>
          </a:prstGeom>
          <a:solidFill>
            <a:srgbClr val="940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AF760-C359-4592-BF1F-0C7A94DA9F89}"/>
              </a:ext>
            </a:extLst>
          </p:cNvPr>
          <p:cNvSpPr txBox="1"/>
          <p:nvPr/>
        </p:nvSpPr>
        <p:spPr>
          <a:xfrm>
            <a:off x="22736198" y="10416618"/>
            <a:ext cx="8738275" cy="1466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b="1" dirty="0">
                <a:highlight>
                  <a:srgbClr val="C0C0C0"/>
                </a:highlight>
                <a:latin typeface="+mj-lt"/>
                <a:cs typeface="Arial" panose="020B0604020202020204" pitchFamily="34" charset="0"/>
              </a:rPr>
              <a:t>MAIN IDEA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+mj-lt"/>
                <a:cs typeface="Arial" panose="020B0604020202020204" pitchFamily="34" charset="0"/>
              </a:rPr>
              <a:t>Trained </a:t>
            </a:r>
            <a:r>
              <a:rPr lang="en-US" sz="4400" b="1" dirty="0">
                <a:latin typeface="+mj-lt"/>
                <a:cs typeface="Arial" panose="020B0604020202020204" pitchFamily="34" charset="0"/>
              </a:rPr>
              <a:t>2 CNN models</a:t>
            </a:r>
            <a:r>
              <a:rPr lang="en-US" sz="4400" dirty="0">
                <a:latin typeface="+mj-lt"/>
                <a:cs typeface="Arial" panose="020B0604020202020204" pitchFamily="34" charset="0"/>
              </a:rPr>
              <a:t>. First on </a:t>
            </a:r>
            <a:r>
              <a:rPr lang="en-US" sz="4400" b="1" dirty="0">
                <a:latin typeface="+mj-lt"/>
                <a:cs typeface="Arial" panose="020B0604020202020204" pitchFamily="34" charset="0"/>
              </a:rPr>
              <a:t>original pixels</a:t>
            </a:r>
            <a:r>
              <a:rPr lang="en-US" sz="4400" dirty="0">
                <a:latin typeface="+mj-lt"/>
                <a:cs typeface="Arial" panose="020B0604020202020204" pitchFamily="34" charset="0"/>
              </a:rPr>
              <a:t> , Second on the </a:t>
            </a:r>
            <a:r>
              <a:rPr lang="en-US" sz="4400" b="1" dirty="0">
                <a:latin typeface="+mj-lt"/>
                <a:cs typeface="Arial" panose="020B0604020202020204" pitchFamily="34" charset="0"/>
              </a:rPr>
              <a:t>cropped images using </a:t>
            </a:r>
            <a:r>
              <a:rPr lang="en-US" sz="4400" b="1" dirty="0" err="1">
                <a:latin typeface="+mj-lt"/>
                <a:cs typeface="Arial" panose="020B0604020202020204" pitchFamily="34" charset="0"/>
              </a:rPr>
              <a:t>haar</a:t>
            </a:r>
            <a:r>
              <a:rPr lang="en-US" sz="4400" b="1" dirty="0">
                <a:latin typeface="+mj-lt"/>
                <a:cs typeface="Arial" panose="020B0604020202020204" pitchFamily="34" charset="0"/>
              </a:rPr>
              <a:t>-cascade filter</a:t>
            </a:r>
            <a:r>
              <a:rPr lang="en-US" sz="4400" dirty="0">
                <a:latin typeface="+mj-lt"/>
                <a:cs typeface="Arial" panose="020B0604020202020204" pitchFamily="34" charset="0"/>
              </a:rPr>
              <a:t>.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400" b="1" dirty="0">
                <a:latin typeface="+mj-lt"/>
                <a:cs typeface="Arial" panose="020B0604020202020204" pitchFamily="34" charset="0"/>
              </a:rPr>
              <a:t>Ensemble : </a:t>
            </a:r>
            <a:r>
              <a:rPr lang="en-US" sz="4400" dirty="0">
                <a:latin typeface="+mj-lt"/>
                <a:cs typeface="Arial" panose="020B0604020202020204" pitchFamily="34" charset="0"/>
              </a:rPr>
              <a:t>Combined the above two models using </a:t>
            </a:r>
            <a:r>
              <a:rPr lang="en-US" sz="4400" b="1" dirty="0">
                <a:latin typeface="+mj-lt"/>
                <a:cs typeface="Arial" panose="020B0604020202020204" pitchFamily="34" charset="0"/>
              </a:rPr>
              <a:t>weight sharing.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400" b="1" dirty="0">
                <a:latin typeface="+mj-lt"/>
                <a:cs typeface="Arial" panose="020B0604020202020204" pitchFamily="34" charset="0"/>
              </a:rPr>
              <a:t>Comparative study </a:t>
            </a:r>
            <a:r>
              <a:rPr lang="en-US" sz="4400" dirty="0">
                <a:latin typeface="+mj-lt"/>
                <a:cs typeface="Arial" panose="020B0604020202020204" pitchFamily="34" charset="0"/>
              </a:rPr>
              <a:t>with Random Forest Classifier trained using </a:t>
            </a:r>
            <a:r>
              <a:rPr lang="en-US" sz="4400" b="1" dirty="0">
                <a:latin typeface="+mj-lt"/>
                <a:cs typeface="Arial" panose="020B0604020202020204" pitchFamily="34" charset="0"/>
              </a:rPr>
              <a:t>facial landmark features.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+mj-lt"/>
              </a:rPr>
              <a:t>Built a </a:t>
            </a:r>
            <a:r>
              <a:rPr lang="en-US" sz="4400" b="1" dirty="0">
                <a:latin typeface="+mj-lt"/>
              </a:rPr>
              <a:t>real-time</a:t>
            </a:r>
            <a:r>
              <a:rPr lang="en-US" sz="4400" dirty="0">
                <a:latin typeface="+mj-lt"/>
              </a:rPr>
              <a:t> system to detect faces from a </a:t>
            </a:r>
            <a:r>
              <a:rPr lang="en-US" sz="4400" b="1" dirty="0">
                <a:latin typeface="+mj-lt"/>
              </a:rPr>
              <a:t>video feed</a:t>
            </a:r>
            <a:r>
              <a:rPr lang="en-US" sz="4400" dirty="0">
                <a:latin typeface="+mj-lt"/>
              </a:rPr>
              <a:t> and continuously classify them using our model, demonstrating the ability to </a:t>
            </a:r>
            <a:r>
              <a:rPr lang="en-US" sz="4400" b="1" dirty="0">
                <a:latin typeface="+mj-lt"/>
              </a:rPr>
              <a:t>transfer skills </a:t>
            </a:r>
            <a:r>
              <a:rPr lang="en-US" sz="4400" dirty="0">
                <a:latin typeface="+mj-lt"/>
              </a:rPr>
              <a:t>learned on the static datasets.</a:t>
            </a:r>
            <a:endParaRPr lang="en-US" sz="4400" b="1" dirty="0">
              <a:latin typeface="+mj-lt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4400" b="1" dirty="0">
              <a:latin typeface="+mj-lt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4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E7EF1-9C6B-4FC5-9AB8-52260F86FE16}"/>
              </a:ext>
            </a:extLst>
          </p:cNvPr>
          <p:cNvSpPr txBox="1"/>
          <p:nvPr/>
        </p:nvSpPr>
        <p:spPr>
          <a:xfrm>
            <a:off x="3905251" y="6960507"/>
            <a:ext cx="9148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>
                <a:latin typeface="Lato" panose="020F0502020204030203" pitchFamily="34" charset="0"/>
                <a:cs typeface="Lato" panose="020F0502020204030203" pitchFamily="34" charset="0"/>
              </a:rPr>
              <a:t>Title:</a:t>
            </a:r>
            <a:br>
              <a:rPr lang="en-US" sz="5400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5400" i="1" dirty="0">
                <a:latin typeface="Lato" panose="020F0502020204030203" pitchFamily="34" charset="0"/>
                <a:cs typeface="Lato" panose="020F0502020204030203" pitchFamily="34" charset="0"/>
              </a:rPr>
              <a:t>Subtitle</a:t>
            </a:r>
          </a:p>
        </p:txBody>
      </p:sp>
      <p:sp>
        <p:nvSpPr>
          <p:cNvPr id="8" name="Graphic 18">
            <a:extLst>
              <a:ext uri="{FF2B5EF4-FFF2-40B4-BE49-F238E27FC236}">
                <a16:creationId xmlns:a16="http://schemas.microsoft.com/office/drawing/2014/main" id="{AEDBCDB9-CB31-46F9-BCA9-A3365D112F83}"/>
              </a:ext>
            </a:extLst>
          </p:cNvPr>
          <p:cNvSpPr/>
          <p:nvPr/>
        </p:nvSpPr>
        <p:spPr>
          <a:xfrm>
            <a:off x="4067138" y="9497184"/>
            <a:ext cx="360430" cy="335196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386EC-D1AC-48D0-B2EC-0AD1DA88A8AB}"/>
              </a:ext>
            </a:extLst>
          </p:cNvPr>
          <p:cNvSpPr/>
          <p:nvPr/>
        </p:nvSpPr>
        <p:spPr>
          <a:xfrm>
            <a:off x="0" y="0"/>
            <a:ext cx="32004000" cy="9979299"/>
          </a:xfrm>
          <a:prstGeom prst="rect">
            <a:avLst/>
          </a:prstGeom>
          <a:solidFill>
            <a:srgbClr val="940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9EE2F9-E368-471F-966F-6846CB3D7866}"/>
              </a:ext>
            </a:extLst>
          </p:cNvPr>
          <p:cNvSpPr/>
          <p:nvPr/>
        </p:nvSpPr>
        <p:spPr>
          <a:xfrm>
            <a:off x="38100" y="243138"/>
            <a:ext cx="32003999" cy="11957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5000" dirty="0">
                <a:solidFill>
                  <a:schemeClr val="bg1"/>
                </a:solidFill>
              </a:rPr>
              <a:t>      </a:t>
            </a:r>
            <a:r>
              <a:rPr lang="en-US" sz="15000" dirty="0" err="1">
                <a:solidFill>
                  <a:schemeClr val="accent4"/>
                </a:solidFill>
              </a:rPr>
              <a:t>F</a:t>
            </a:r>
            <a:r>
              <a:rPr lang="en-US" sz="15000" dirty="0" err="1">
                <a:solidFill>
                  <a:schemeClr val="bg1"/>
                </a:solidFill>
              </a:rPr>
              <a:t>ace</a:t>
            </a:r>
            <a:r>
              <a:rPr lang="en-US" sz="15000" dirty="0" err="1">
                <a:solidFill>
                  <a:schemeClr val="accent4"/>
                </a:solidFill>
              </a:rPr>
              <a:t>Z</a:t>
            </a:r>
            <a:r>
              <a:rPr lang="en-US" sz="15000" dirty="0" err="1">
                <a:solidFill>
                  <a:schemeClr val="bg1"/>
                </a:solidFill>
              </a:rPr>
              <a:t>am</a:t>
            </a:r>
            <a:r>
              <a:rPr lang="en-US" sz="15000" dirty="0">
                <a:solidFill>
                  <a:schemeClr val="bg1"/>
                </a:solidFill>
              </a:rPr>
              <a:t> : </a:t>
            </a:r>
            <a:r>
              <a:rPr lang="en-US" sz="15000" dirty="0" err="1">
                <a:solidFill>
                  <a:schemeClr val="bg1"/>
                </a:solidFill>
              </a:rPr>
              <a:t>Sha</a:t>
            </a:r>
            <a:r>
              <a:rPr lang="en-US" sz="15000" dirty="0" err="1">
                <a:solidFill>
                  <a:schemeClr val="accent4"/>
                </a:solidFill>
              </a:rPr>
              <a:t>Z</a:t>
            </a:r>
            <a:r>
              <a:rPr lang="en-US" sz="15000" dirty="0" err="1">
                <a:solidFill>
                  <a:schemeClr val="bg1"/>
                </a:solidFill>
              </a:rPr>
              <a:t>am</a:t>
            </a:r>
            <a:r>
              <a:rPr lang="en-US" sz="15000" dirty="0">
                <a:solidFill>
                  <a:schemeClr val="bg1"/>
                </a:solidFill>
              </a:rPr>
              <a:t> your </a:t>
            </a:r>
            <a:r>
              <a:rPr lang="en-US" sz="15000" dirty="0">
                <a:solidFill>
                  <a:schemeClr val="accent4"/>
                </a:solidFill>
              </a:rPr>
              <a:t>F</a:t>
            </a:r>
            <a:r>
              <a:rPr lang="en-US" sz="15000" dirty="0">
                <a:solidFill>
                  <a:schemeClr val="bg1"/>
                </a:solidFill>
              </a:rPr>
              <a:t>ace!</a:t>
            </a:r>
          </a:p>
          <a:p>
            <a:r>
              <a:rPr lang="en-US" sz="8000" dirty="0">
                <a:solidFill>
                  <a:schemeClr val="bg1"/>
                </a:solidFill>
              </a:rPr>
              <a:t>						</a:t>
            </a:r>
          </a:p>
          <a:p>
            <a:r>
              <a:rPr lang="en-US" sz="8000" dirty="0">
                <a:solidFill>
                  <a:schemeClr val="bg1"/>
                </a:solidFill>
              </a:rPr>
              <a:t>						Ensemble-CNN model for facial emotion recognition on FER2013 and 							a comparative study with a Random Forest Classifier.</a:t>
            </a:r>
          </a:p>
          <a:p>
            <a:endParaRPr lang="en-US" sz="8000" dirty="0">
              <a:solidFill>
                <a:schemeClr val="bg1"/>
              </a:solidFill>
            </a:endParaRPr>
          </a:p>
          <a:p>
            <a:r>
              <a:rPr lang="en-US" sz="8000" dirty="0">
                <a:solidFill>
                  <a:schemeClr val="bg1"/>
                </a:solidFill>
              </a:rPr>
              <a:t>					  </a:t>
            </a:r>
            <a:r>
              <a:rPr lang="en-US" sz="3600" dirty="0" err="1">
                <a:solidFill>
                  <a:schemeClr val="bg1"/>
                </a:solidFill>
              </a:rPr>
              <a:t>Akshaye</a:t>
            </a:r>
            <a:r>
              <a:rPr lang="en-US" sz="3600" dirty="0">
                <a:solidFill>
                  <a:schemeClr val="bg1"/>
                </a:solidFill>
              </a:rPr>
              <a:t> AP, </a:t>
            </a:r>
            <a:r>
              <a:rPr lang="en-US" sz="3600" dirty="0" err="1">
                <a:solidFill>
                  <a:srgbClr val="FFC000"/>
                </a:solidFill>
              </a:rPr>
              <a:t>Atreye</a:t>
            </a:r>
            <a:r>
              <a:rPr lang="en-US" sz="3600" dirty="0">
                <a:solidFill>
                  <a:srgbClr val="FFC000"/>
                </a:solidFill>
              </a:rPr>
              <a:t> Ghosh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Jithin</a:t>
            </a:r>
            <a:r>
              <a:rPr lang="en-US" sz="3600" dirty="0">
                <a:solidFill>
                  <a:schemeClr val="bg1"/>
                </a:solidFill>
              </a:rPr>
              <a:t> Thomas, </a:t>
            </a:r>
            <a:r>
              <a:rPr lang="en-US" sz="3600" dirty="0">
                <a:solidFill>
                  <a:srgbClr val="FFC000"/>
                </a:solidFill>
              </a:rPr>
              <a:t>Varsha Khanna</a:t>
            </a:r>
            <a:r>
              <a:rPr lang="en-US" sz="8000" dirty="0">
                <a:solidFill>
                  <a:srgbClr val="FFC000"/>
                </a:solidFill>
              </a:rPr>
              <a:t> </a:t>
            </a:r>
            <a:r>
              <a:rPr lang="en-US" sz="4000" dirty="0">
                <a:solidFill>
                  <a:srgbClr val="FFC000"/>
                </a:solidFill>
              </a:rPr>
              <a:t>{</a:t>
            </a:r>
            <a:r>
              <a:rPr lang="en-US" sz="4000" dirty="0" err="1">
                <a:solidFill>
                  <a:srgbClr val="FFC000"/>
                </a:solidFill>
              </a:rPr>
              <a:t>akshayeap</a:t>
            </a:r>
            <a:r>
              <a:rPr lang="en-US" sz="4000" dirty="0">
                <a:solidFill>
                  <a:srgbClr val="FFC000"/>
                </a:solidFill>
              </a:rPr>
              <a:t>, </a:t>
            </a:r>
            <a:r>
              <a:rPr lang="en-US" sz="4000" dirty="0" err="1">
                <a:solidFill>
                  <a:srgbClr val="FFC000"/>
                </a:solidFill>
              </a:rPr>
              <a:t>jithinjosethomas</a:t>
            </a:r>
            <a:r>
              <a:rPr lang="en-US" sz="4000" dirty="0">
                <a:solidFill>
                  <a:srgbClr val="FFC000"/>
                </a:solidFill>
              </a:rPr>
              <a:t>, aghosh32, vkhanna92}@tamu.edu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8000" dirty="0">
              <a:solidFill>
                <a:schemeClr val="bg1"/>
              </a:solidFill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96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3038D2-6694-4FF1-AFD6-35D55E87C41A}"/>
              </a:ext>
            </a:extLst>
          </p:cNvPr>
          <p:cNvSpPr/>
          <p:nvPr/>
        </p:nvSpPr>
        <p:spPr>
          <a:xfrm>
            <a:off x="22798280" y="25245122"/>
            <a:ext cx="2980695" cy="896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b="1" dirty="0">
                <a:highlight>
                  <a:srgbClr val="C0C0C0"/>
                </a:highlight>
                <a:latin typeface="Lato Black" panose="020F0A02020204030203" pitchFamily="34" charset="0"/>
                <a:cs typeface="Arial" panose="020B0604020202020204" pitchFamily="34" charset="0"/>
              </a:rPr>
              <a:t>RESULTS</a:t>
            </a:r>
            <a:endParaRPr lang="en-US" sz="4800" dirty="0">
              <a:solidFill>
                <a:srgbClr val="FF000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352244-5B1B-48A4-BB73-9F770DBFB737}"/>
              </a:ext>
            </a:extLst>
          </p:cNvPr>
          <p:cNvCxnSpPr>
            <a:cxnSpLocks/>
          </p:cNvCxnSpPr>
          <p:nvPr/>
        </p:nvCxnSpPr>
        <p:spPr>
          <a:xfrm>
            <a:off x="22278998" y="9979299"/>
            <a:ext cx="0" cy="27724670"/>
          </a:xfrm>
          <a:prstGeom prst="line">
            <a:avLst/>
          </a:prstGeom>
          <a:ln w="76200">
            <a:solidFill>
              <a:srgbClr val="006A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raphic 7">
            <a:extLst>
              <a:ext uri="{FF2B5EF4-FFF2-40B4-BE49-F238E27FC236}">
                <a16:creationId xmlns:a16="http://schemas.microsoft.com/office/drawing/2014/main" id="{BBC179CC-CA98-4CD3-A6FA-62C8EDADEDE8}"/>
              </a:ext>
            </a:extLst>
          </p:cNvPr>
          <p:cNvSpPr/>
          <p:nvPr/>
        </p:nvSpPr>
        <p:spPr>
          <a:xfrm>
            <a:off x="19812012" y="37903353"/>
            <a:ext cx="702033" cy="1187247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rgbClr val="80DEEA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1F5EAE-59CA-46D9-9A9D-745B1B6F3025}"/>
              </a:ext>
            </a:extLst>
          </p:cNvPr>
          <p:cNvCxnSpPr>
            <a:cxnSpLocks/>
          </p:cNvCxnSpPr>
          <p:nvPr/>
        </p:nvCxnSpPr>
        <p:spPr>
          <a:xfrm>
            <a:off x="21469180" y="38659277"/>
            <a:ext cx="4215662" cy="0"/>
          </a:xfrm>
          <a:prstGeom prst="straightConnector1">
            <a:avLst/>
          </a:prstGeom>
          <a:ln w="66675">
            <a:solidFill>
              <a:srgbClr val="80DEE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3313F77-4D12-493B-8CD2-A77B394C3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3124" y="290263"/>
            <a:ext cx="4378692" cy="315265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3174097-BEA3-48F1-BF6B-3DCBDCF71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874187"/>
              </p:ext>
            </p:extLst>
          </p:nvPr>
        </p:nvGraphicFramePr>
        <p:xfrm>
          <a:off x="22798279" y="26788407"/>
          <a:ext cx="9140788" cy="9522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6370">
                  <a:extLst>
                    <a:ext uri="{9D8B030D-6E8A-4147-A177-3AD203B41FA5}">
                      <a16:colId xmlns:a16="http://schemas.microsoft.com/office/drawing/2014/main" val="882183994"/>
                    </a:ext>
                  </a:extLst>
                </a:gridCol>
                <a:gridCol w="3694418">
                  <a:extLst>
                    <a:ext uri="{9D8B030D-6E8A-4147-A177-3AD203B41FA5}">
                      <a16:colId xmlns:a16="http://schemas.microsoft.com/office/drawing/2014/main" val="3716250973"/>
                    </a:ext>
                  </a:extLst>
                </a:gridCol>
              </a:tblGrid>
              <a:tr h="99010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MODEL</a:t>
                      </a:r>
                    </a:p>
                  </a:txBody>
                  <a:tcPr>
                    <a:solidFill>
                      <a:srgbClr val="B50B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ACCURACY</a:t>
                      </a:r>
                    </a:p>
                  </a:txBody>
                  <a:tcPr>
                    <a:solidFill>
                      <a:srgbClr val="B50B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151958"/>
                  </a:ext>
                </a:extLst>
              </a:tr>
              <a:tr h="1777381">
                <a:tc>
                  <a:txBody>
                    <a:bodyPr/>
                    <a:lstStyle/>
                    <a:p>
                      <a:pPr algn="l"/>
                      <a:r>
                        <a:rPr lang="en-US" sz="7200" baseline="-25000" dirty="0"/>
                        <a:t>SVM + PCA</a:t>
                      </a:r>
                    </a:p>
                    <a:p>
                      <a:pPr algn="l"/>
                      <a:r>
                        <a:rPr lang="en-US" sz="7200" baseline="-25000" dirty="0"/>
                        <a:t>[</a:t>
                      </a:r>
                      <a:r>
                        <a:rPr lang="en-US" sz="7200" b="1" baseline="-25000" dirty="0"/>
                        <a:t>Baseline</a:t>
                      </a:r>
                      <a:r>
                        <a:rPr lang="en-US" sz="7200" baseline="-25000" dirty="0"/>
                        <a:t>]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0" dirty="0"/>
                        <a:t>39.90%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745609"/>
                  </a:ext>
                </a:extLst>
              </a:tr>
              <a:tr h="1720926">
                <a:tc>
                  <a:txBody>
                    <a:bodyPr/>
                    <a:lstStyle/>
                    <a:p>
                      <a:pPr algn="l"/>
                      <a:r>
                        <a:rPr lang="en-US" sz="4800" dirty="0"/>
                        <a:t>Random Forest</a:t>
                      </a:r>
                    </a:p>
                    <a:p>
                      <a:pPr algn="l"/>
                      <a:r>
                        <a:rPr lang="en-US" sz="4800" dirty="0"/>
                        <a:t>[</a:t>
                      </a:r>
                      <a:r>
                        <a:rPr lang="en-US" sz="4800" dirty="0" err="1"/>
                        <a:t>dlib</a:t>
                      </a:r>
                      <a:r>
                        <a:rPr lang="en-US" sz="4800" dirty="0"/>
                        <a:t>]</a:t>
                      </a:r>
                    </a:p>
                  </a:txBody>
                  <a:tcPr>
                    <a:solidFill>
                      <a:srgbClr val="FCF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0" dirty="0"/>
                        <a:t>50.2%</a:t>
                      </a:r>
                    </a:p>
                  </a:txBody>
                  <a:tcPr>
                    <a:solidFill>
                      <a:srgbClr val="FCF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394843"/>
                  </a:ext>
                </a:extLst>
              </a:tr>
              <a:tr h="1673123">
                <a:tc>
                  <a:txBody>
                    <a:bodyPr/>
                    <a:lstStyle/>
                    <a:p>
                      <a:pPr marL="0" marR="0" lvl="0" indent="0" algn="l" defTabSz="3200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dirty="0"/>
                        <a:t>CNN</a:t>
                      </a:r>
                    </a:p>
                    <a:p>
                      <a:pPr marL="0" marR="0" lvl="0" indent="0" algn="l" defTabSz="3200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dirty="0"/>
                        <a:t>[Original dataset]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200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/>
                        <a:t>63.88%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534201"/>
                  </a:ext>
                </a:extLst>
              </a:tr>
              <a:tr h="1833911">
                <a:tc>
                  <a:txBody>
                    <a:bodyPr/>
                    <a:lstStyle/>
                    <a:p>
                      <a:pPr algn="l"/>
                      <a:r>
                        <a:rPr lang="en-US" sz="4800" dirty="0"/>
                        <a:t>CNN</a:t>
                      </a:r>
                    </a:p>
                    <a:p>
                      <a:pPr algn="l"/>
                      <a:r>
                        <a:rPr lang="en-US" sz="4800" dirty="0"/>
                        <a:t>[</a:t>
                      </a:r>
                      <a:r>
                        <a:rPr lang="en-US" sz="4800" dirty="0" err="1"/>
                        <a:t>Haar</a:t>
                      </a:r>
                      <a:r>
                        <a:rPr lang="en-US" sz="4800" dirty="0"/>
                        <a:t>-cascade]</a:t>
                      </a:r>
                    </a:p>
                  </a:txBody>
                  <a:tcPr>
                    <a:solidFill>
                      <a:srgbClr val="FCF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0" dirty="0"/>
                        <a:t>60.75%</a:t>
                      </a:r>
                    </a:p>
                  </a:txBody>
                  <a:tcPr>
                    <a:solidFill>
                      <a:srgbClr val="FCF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22167"/>
                  </a:ext>
                </a:extLst>
              </a:tr>
              <a:tr h="1526677">
                <a:tc>
                  <a:txBody>
                    <a:bodyPr/>
                    <a:lstStyle/>
                    <a:p>
                      <a:pPr algn="l"/>
                      <a:r>
                        <a:rPr lang="en-US" sz="4800" b="1" dirty="0" err="1"/>
                        <a:t>FaceZam</a:t>
                      </a:r>
                      <a:r>
                        <a:rPr lang="en-US" sz="4800" dirty="0"/>
                        <a:t>!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0" dirty="0"/>
                        <a:t>65.23%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175936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A050A8F8-82F4-42C6-90B1-2C8D2B5C7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1" y="37703969"/>
            <a:ext cx="1632950" cy="15344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23EF336-C350-4D0E-8268-3E658CEB4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145" y="29909567"/>
            <a:ext cx="10775934" cy="77010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9B35BC4-5B8D-4CA9-B885-F22F0BFCA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" y="29867036"/>
            <a:ext cx="10641485" cy="7604969"/>
          </a:xfrm>
          <a:prstGeom prst="rect">
            <a:avLst/>
          </a:prstGeom>
        </p:spPr>
      </p:pic>
      <p:sp>
        <p:nvSpPr>
          <p:cNvPr id="40" name="Graphic 18">
            <a:extLst>
              <a:ext uri="{FF2B5EF4-FFF2-40B4-BE49-F238E27FC236}">
                <a16:creationId xmlns:a16="http://schemas.microsoft.com/office/drawing/2014/main" id="{7DC765B6-C640-48E1-A866-4E52F7ED4BD9}"/>
              </a:ext>
            </a:extLst>
          </p:cNvPr>
          <p:cNvSpPr/>
          <p:nvPr/>
        </p:nvSpPr>
        <p:spPr>
          <a:xfrm>
            <a:off x="1714501" y="8425264"/>
            <a:ext cx="685799" cy="680636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bg1"/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2D21553-0B89-4A5B-BF1B-4471B02FD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22" y="10416618"/>
            <a:ext cx="17165732" cy="1018728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FB7607C-2D78-4D7B-AAF5-2C26BF73A7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41" y="21124189"/>
            <a:ext cx="16146139" cy="578686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36957A7-2BA9-45BB-AFE3-23A7BA7CF0BD}"/>
              </a:ext>
            </a:extLst>
          </p:cNvPr>
          <p:cNvSpPr txBox="1"/>
          <p:nvPr/>
        </p:nvSpPr>
        <p:spPr>
          <a:xfrm>
            <a:off x="1096985" y="27805095"/>
            <a:ext cx="164830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Figure 2. The architecture of our CNN model. Each convolution layer is equipped with a </a:t>
            </a:r>
            <a:r>
              <a:rPr lang="en-US" sz="3200" dirty="0" err="1"/>
              <a:t>ReLU</a:t>
            </a:r>
            <a:r>
              <a:rPr lang="en-US" sz="3200" dirty="0"/>
              <a:t> activation </a:t>
            </a:r>
            <a:r>
              <a:rPr lang="en-US" sz="3200" dirty="0" err="1"/>
              <a:t>function.Dropout</a:t>
            </a:r>
            <a:r>
              <a:rPr lang="en-US" sz="3200" dirty="0"/>
              <a:t> is used after the fully-connected layer to prevent overfitting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0CBF21-5A32-4A75-9A5F-CBD952557987}"/>
              </a:ext>
            </a:extLst>
          </p:cNvPr>
          <p:cNvSpPr txBox="1"/>
          <p:nvPr/>
        </p:nvSpPr>
        <p:spPr>
          <a:xfrm flipH="1">
            <a:off x="1796052" y="37778265"/>
            <a:ext cx="18015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REFERANCE [1]Anjana R., Lavanya M. “Facial Emotions Recognition System For Autism” International Journal of Advanced Engineering Technology -June,2014 /40-43 [2] F. </a:t>
            </a:r>
            <a:r>
              <a:rPr lang="en-US" dirty="0" err="1">
                <a:solidFill>
                  <a:schemeClr val="bg1"/>
                </a:solidFill>
              </a:rPr>
              <a:t>Bourel</a:t>
            </a:r>
            <a:r>
              <a:rPr lang="en-US" dirty="0">
                <a:solidFill>
                  <a:schemeClr val="bg1"/>
                </a:solidFill>
              </a:rPr>
              <a:t>, C.C. </a:t>
            </a:r>
            <a:r>
              <a:rPr lang="en-US" dirty="0" err="1">
                <a:solidFill>
                  <a:schemeClr val="bg1"/>
                </a:solidFill>
              </a:rPr>
              <a:t>Chibelushi</a:t>
            </a:r>
            <a:r>
              <a:rPr lang="en-US" dirty="0">
                <a:solidFill>
                  <a:schemeClr val="bg1"/>
                </a:solidFill>
              </a:rPr>
              <a:t>, A.A. Low, "Robust Facial Expression Recognition Using a State-Based Model of Spatially-</a:t>
            </a:r>
            <a:r>
              <a:rPr lang="en-US" dirty="0" err="1">
                <a:solidFill>
                  <a:schemeClr val="bg1"/>
                </a:solidFill>
              </a:rPr>
              <a:t>Localised</a:t>
            </a:r>
            <a:r>
              <a:rPr lang="en-US" dirty="0">
                <a:solidFill>
                  <a:schemeClr val="bg1"/>
                </a:solidFill>
              </a:rPr>
              <a:t> Facial Dynamics", Proc. Fifth IEEE Int. Conf. Automatic Face and Gesture Recognition, pp. 106-111, 2002 [3] F. </a:t>
            </a:r>
            <a:r>
              <a:rPr lang="en-US" dirty="0" err="1">
                <a:solidFill>
                  <a:schemeClr val="bg1"/>
                </a:solidFill>
              </a:rPr>
              <a:t>Bourel</a:t>
            </a:r>
            <a:r>
              <a:rPr lang="en-US" dirty="0">
                <a:solidFill>
                  <a:schemeClr val="bg1"/>
                </a:solidFill>
              </a:rPr>
              <a:t>, Models of Spatially-</a:t>
            </a:r>
            <a:r>
              <a:rPr lang="en-US" dirty="0" err="1">
                <a:solidFill>
                  <a:schemeClr val="bg1"/>
                </a:solidFill>
              </a:rPr>
              <a:t>Localised</a:t>
            </a:r>
            <a:r>
              <a:rPr lang="en-US" dirty="0">
                <a:solidFill>
                  <a:schemeClr val="bg1"/>
                </a:solidFill>
              </a:rPr>
              <a:t> Facial Dynamics for Robust Expression Recognition, Ph.D. Thesis, Staffordshire University, 2002 [4] V. Bruce, "What the Human Face Tells the Human Mind: Some Challenges for the Robot-Human Interface", Proc. IEEE Int. Workshop Robot and Human Communication, pp. 44-51, 1992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730C9E1-92F0-4833-BD3B-88B0690F31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4" y="21040424"/>
            <a:ext cx="2085047" cy="2085047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7050BF99-6705-4D4E-8E90-2C48067A9C3D}"/>
              </a:ext>
            </a:extLst>
          </p:cNvPr>
          <p:cNvSpPr/>
          <p:nvPr/>
        </p:nvSpPr>
        <p:spPr>
          <a:xfrm>
            <a:off x="110353" y="23293115"/>
            <a:ext cx="286322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Original Image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C5703AC-638A-4962-8EF3-C4E2E36FCA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7" y="24687579"/>
            <a:ext cx="2085047" cy="2085047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81068DF-8006-4B42-9C9E-7A412E1192AC}"/>
              </a:ext>
            </a:extLst>
          </p:cNvPr>
          <p:cNvSpPr/>
          <p:nvPr/>
        </p:nvSpPr>
        <p:spPr>
          <a:xfrm>
            <a:off x="391294" y="27051124"/>
            <a:ext cx="24025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Cropped Image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E95EEC-13A7-47D7-B084-D58F844143FA}"/>
              </a:ext>
            </a:extLst>
          </p:cNvPr>
          <p:cNvCxnSpPr/>
          <p:nvPr/>
        </p:nvCxnSpPr>
        <p:spPr>
          <a:xfrm>
            <a:off x="3251010" y="22123358"/>
            <a:ext cx="1614832" cy="41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20701CE-3899-4268-BB33-02334B949906}"/>
              </a:ext>
            </a:extLst>
          </p:cNvPr>
          <p:cNvCxnSpPr/>
          <p:nvPr/>
        </p:nvCxnSpPr>
        <p:spPr>
          <a:xfrm flipV="1">
            <a:off x="3251010" y="25245122"/>
            <a:ext cx="1614832" cy="48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819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</TotalTime>
  <Words>303</Words>
  <Application>Microsoft Office PowerPoint</Application>
  <PresentationFormat>Custom</PresentationFormat>
  <Paragraphs>32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Lato</vt:lpstr>
      <vt:lpstr>Lato Black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Varsha Khanna</cp:lastModifiedBy>
  <cp:revision>58</cp:revision>
  <dcterms:created xsi:type="dcterms:W3CDTF">2019-04-03T04:48:47Z</dcterms:created>
  <dcterms:modified xsi:type="dcterms:W3CDTF">2019-04-22T22:54:05Z</dcterms:modified>
</cp:coreProperties>
</file>